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6" r:id="rId8"/>
    <p:sldId id="267" r:id="rId9"/>
    <p:sldId id="264" r:id="rId10"/>
    <p:sldId id="265" r:id="rId11"/>
    <p:sldId id="262"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2826" autoAdjust="0"/>
  </p:normalViewPr>
  <p:slideViewPr>
    <p:cSldViewPr>
      <p:cViewPr varScale="1">
        <p:scale>
          <a:sx n="60" d="100"/>
          <a:sy n="60" d="100"/>
        </p:scale>
        <p:origin x="-16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81A701E-D1FF-4CF9-B351-ED8211C95CE8}" type="datetimeFigureOut">
              <a:rPr lang="ar-IQ" smtClean="0"/>
              <a:pPr/>
              <a:t>20/04/1442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FE7BF73-9C7A-43DD-A279-31EB0B969648}" type="slidenum">
              <a:rPr lang="ar-IQ" smtClean="0"/>
              <a:pPr/>
              <a:t>‹#›</a:t>
            </a:fld>
            <a:endParaRPr lang="ar-IQ"/>
          </a:p>
        </p:txBody>
      </p:sp>
    </p:spTree>
    <p:extLst>
      <p:ext uri="{BB962C8B-B14F-4D97-AF65-F5344CB8AC3E}">
        <p14:creationId xmlns:p14="http://schemas.microsoft.com/office/powerpoint/2010/main" val="24157813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20/04/1442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2304255"/>
          </a:xfrm>
        </p:spPr>
        <p:txBody>
          <a:bodyPr>
            <a:normAutofit/>
          </a:bodyPr>
          <a:lstStyle/>
          <a:p>
            <a:r>
              <a:rPr lang="ar-IQ" sz="3600" dirty="0" smtClean="0">
                <a:solidFill>
                  <a:srgbClr val="0070C0"/>
                </a:solidFill>
              </a:rPr>
              <a:t>قسم البستنة وهندسة الحدائق  - المرحلة الثانية </a:t>
            </a:r>
            <a:br>
              <a:rPr lang="ar-IQ" sz="3600" dirty="0" smtClean="0">
                <a:solidFill>
                  <a:srgbClr val="0070C0"/>
                </a:solidFill>
              </a:rPr>
            </a:br>
            <a:r>
              <a:rPr lang="ar-IQ" sz="3600" dirty="0" smtClean="0">
                <a:solidFill>
                  <a:srgbClr val="0070C0"/>
                </a:solidFill>
              </a:rPr>
              <a:t>د. </a:t>
            </a:r>
            <a:r>
              <a:rPr lang="ar-IQ" sz="3600" dirty="0" err="1" smtClean="0">
                <a:solidFill>
                  <a:srgbClr val="0070C0"/>
                </a:solidFill>
              </a:rPr>
              <a:t>عبدالكاظم</a:t>
            </a:r>
            <a:r>
              <a:rPr lang="ar-IQ" sz="3600" dirty="0" smtClean="0">
                <a:solidFill>
                  <a:srgbClr val="0070C0"/>
                </a:solidFill>
              </a:rPr>
              <a:t> ناصر صالح</a:t>
            </a:r>
            <a:endParaRPr lang="ar-IQ" sz="3600" dirty="0">
              <a:solidFill>
                <a:srgbClr val="0070C0"/>
              </a:solidFill>
            </a:endParaRPr>
          </a:p>
        </p:txBody>
      </p:sp>
      <p:sp>
        <p:nvSpPr>
          <p:cNvPr id="3" name="عنوان فرعي 2"/>
          <p:cNvSpPr>
            <a:spLocks noGrp="1"/>
          </p:cNvSpPr>
          <p:nvPr>
            <p:ph type="subTitle" idx="1"/>
          </p:nvPr>
        </p:nvSpPr>
        <p:spPr>
          <a:xfrm>
            <a:off x="899592" y="2780928"/>
            <a:ext cx="7552928" cy="3528392"/>
          </a:xfrm>
        </p:spPr>
        <p:txBody>
          <a:bodyPr>
            <a:noAutofit/>
          </a:bodyPr>
          <a:lstStyle/>
          <a:p>
            <a:r>
              <a:rPr lang="ar-IQ" sz="3600" dirty="0" smtClean="0">
                <a:solidFill>
                  <a:schemeClr val="tx1"/>
                </a:solidFill>
              </a:rPr>
              <a:t>المحاضرة الاولى</a:t>
            </a:r>
          </a:p>
          <a:p>
            <a:r>
              <a:rPr lang="ar-IQ" sz="3600" dirty="0" smtClean="0">
                <a:solidFill>
                  <a:schemeClr val="tx1"/>
                </a:solidFill>
              </a:rPr>
              <a:t>التدريب على استخدام أدوات المختبر ( مسطرة , مثلثات , أقلام الورق ............ ) </a:t>
            </a:r>
            <a:endParaRPr lang="ar-IQ" sz="3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بعض أنواع الاقلام والورق المستعمل في التصميم </a:t>
            </a:r>
            <a:endParaRPr lang="en-US" dirty="0"/>
          </a:p>
        </p:txBody>
      </p:sp>
      <p:sp>
        <p:nvSpPr>
          <p:cNvPr id="3" name="عنصر نائب للنص 2"/>
          <p:cNvSpPr>
            <a:spLocks noGrp="1"/>
          </p:cNvSpPr>
          <p:nvPr>
            <p:ph type="body" idx="1"/>
          </p:nvPr>
        </p:nvSpPr>
        <p:spPr/>
        <p:txBody>
          <a:bodyPr/>
          <a:lstStyle/>
          <a:p>
            <a:r>
              <a:rPr lang="ar-IQ" dirty="0" smtClean="0"/>
              <a:t>           قياسات الأوراق </a:t>
            </a:r>
            <a:endParaRPr lang="en-US" dirty="0"/>
          </a:p>
        </p:txBody>
      </p:sp>
      <p:pic>
        <p:nvPicPr>
          <p:cNvPr id="8" name="عنصر نائب للمحتوى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323528" y="2174875"/>
            <a:ext cx="4176464" cy="3951288"/>
          </a:xfrm>
        </p:spPr>
      </p:pic>
      <p:sp>
        <p:nvSpPr>
          <p:cNvPr id="5" name="عنصر نائب للنص 4"/>
          <p:cNvSpPr>
            <a:spLocks noGrp="1"/>
          </p:cNvSpPr>
          <p:nvPr>
            <p:ph type="body" sz="quarter" idx="3"/>
          </p:nvPr>
        </p:nvSpPr>
        <p:spPr/>
        <p:txBody>
          <a:bodyPr>
            <a:normAutofit fontScale="92500"/>
          </a:bodyPr>
          <a:lstStyle/>
          <a:p>
            <a:r>
              <a:rPr lang="ar-IQ" dirty="0" smtClean="0"/>
              <a:t>بعض أنواع الأقلام التي تستخدم بالتصميم</a:t>
            </a:r>
            <a:endParaRPr lang="en-US" dirty="0"/>
          </a:p>
        </p:txBody>
      </p:sp>
      <p:pic>
        <p:nvPicPr>
          <p:cNvPr id="7" name="عنصر نائب للمحتوى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644008" y="2174875"/>
            <a:ext cx="4104456" cy="3951288"/>
          </a:xfrm>
        </p:spPr>
      </p:pic>
    </p:spTree>
    <p:extLst>
      <p:ext uri="{BB962C8B-B14F-4D97-AF65-F5344CB8AC3E}">
        <p14:creationId xmlns:p14="http://schemas.microsoft.com/office/powerpoint/2010/main" val="311854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42594"/>
          </a:xfrm>
        </p:spPr>
        <p:txBody>
          <a:bodyPr>
            <a:normAutofit/>
          </a:bodyPr>
          <a:lstStyle/>
          <a:p>
            <a:r>
              <a:rPr lang="ar-IQ" dirty="0"/>
              <a:t>القيام بممارسة </a:t>
            </a:r>
            <a:r>
              <a:rPr lang="ar-IQ" dirty="0" smtClean="0"/>
              <a:t>على </a:t>
            </a:r>
            <a:r>
              <a:rPr lang="ar-IQ" dirty="0" err="1"/>
              <a:t>أستخدام</a:t>
            </a:r>
            <a:r>
              <a:rPr lang="ar-IQ" dirty="0"/>
              <a:t> </a:t>
            </a:r>
            <a:r>
              <a:rPr lang="ar-IQ" dirty="0" err="1"/>
              <a:t>ألادوات</a:t>
            </a:r>
            <a:r>
              <a:rPr lang="ar-IQ" dirty="0"/>
              <a:t> المستعملة للتصميم من قبل الطلبة </a:t>
            </a:r>
            <a:br>
              <a:rPr lang="ar-IQ" dirty="0"/>
            </a:br>
            <a:endParaRPr lang="en-US" dirty="0"/>
          </a:p>
        </p:txBody>
      </p:sp>
    </p:spTree>
    <p:extLst>
      <p:ext uri="{BB962C8B-B14F-4D97-AF65-F5344CB8AC3E}">
        <p14:creationId xmlns:p14="http://schemas.microsoft.com/office/powerpoint/2010/main" val="2751308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54162"/>
          </a:xfrm>
        </p:spPr>
        <p:txBody>
          <a:bodyPr>
            <a:noAutofit/>
          </a:bodyPr>
          <a:lstStyle/>
          <a:p>
            <a:r>
              <a:rPr lang="ar-IQ" sz="3200" dirty="0" smtClean="0"/>
              <a:t>أدوات الرسم  </a:t>
            </a:r>
            <a:br>
              <a:rPr lang="ar-IQ" sz="3200" dirty="0" smtClean="0"/>
            </a:br>
            <a:r>
              <a:rPr lang="ar-IQ" sz="3200" dirty="0" smtClean="0"/>
              <a:t>سنحتاج أولا</a:t>
            </a:r>
            <a:r>
              <a:rPr lang="en-US" sz="3200" dirty="0" smtClean="0"/>
              <a:t>” </a:t>
            </a:r>
            <a:r>
              <a:rPr lang="ar-IQ" sz="3200" dirty="0" smtClean="0"/>
              <a:t>الى لوحة للرسم وهذه اللوحة ممكن التحكم في زاوية حركتها, أما أدوات التصميم الأخرى فيمكن تقسيمها الى :</a:t>
            </a:r>
            <a:endParaRPr lang="ar-IQ" sz="3200" dirty="0"/>
          </a:p>
        </p:txBody>
      </p:sp>
      <p:sp>
        <p:nvSpPr>
          <p:cNvPr id="3" name="عنصر نائب للمحتوى 2"/>
          <p:cNvSpPr>
            <a:spLocks noGrp="1"/>
          </p:cNvSpPr>
          <p:nvPr>
            <p:ph idx="1"/>
          </p:nvPr>
        </p:nvSpPr>
        <p:spPr>
          <a:xfrm>
            <a:off x="457200" y="1772816"/>
            <a:ext cx="8229600" cy="4824536"/>
          </a:xfrm>
        </p:spPr>
        <p:txBody>
          <a:bodyPr>
            <a:normAutofit fontScale="92500" lnSpcReduction="20000"/>
          </a:bodyPr>
          <a:lstStyle/>
          <a:p>
            <a:r>
              <a:rPr lang="ar-IQ" sz="2600" dirty="0" smtClean="0"/>
              <a:t>مسطرة حرف </a:t>
            </a:r>
            <a:r>
              <a:rPr lang="en-US" sz="2600" dirty="0" smtClean="0"/>
              <a:t>T</a:t>
            </a:r>
            <a:endParaRPr lang="en-US" sz="2600" dirty="0"/>
          </a:p>
          <a:p>
            <a:r>
              <a:rPr lang="ar-IQ" sz="2600" dirty="0" smtClean="0"/>
              <a:t>مثلثات مختلفة الزوايا </a:t>
            </a:r>
            <a:endParaRPr lang="ar-IQ" sz="2600" dirty="0"/>
          </a:p>
          <a:p>
            <a:r>
              <a:rPr lang="ar-IQ" sz="2600" dirty="0" smtClean="0"/>
              <a:t>مسطرة صغيرة</a:t>
            </a:r>
          </a:p>
          <a:p>
            <a:r>
              <a:rPr lang="ar-IQ" sz="2600" dirty="0" smtClean="0"/>
              <a:t>شريط لاصق شفاف </a:t>
            </a:r>
          </a:p>
          <a:p>
            <a:r>
              <a:rPr lang="ar-IQ" sz="2600" dirty="0" smtClean="0"/>
              <a:t>حبر اسود</a:t>
            </a:r>
          </a:p>
          <a:p>
            <a:r>
              <a:rPr lang="ar-IQ" sz="2600" dirty="0" smtClean="0"/>
              <a:t>أقلام ملونة</a:t>
            </a:r>
          </a:p>
          <a:p>
            <a:r>
              <a:rPr lang="ar-IQ" sz="2600" dirty="0" smtClean="0"/>
              <a:t>ورق رسم شفاف</a:t>
            </a:r>
          </a:p>
          <a:p>
            <a:r>
              <a:rPr lang="ar-IQ" sz="2600" dirty="0" smtClean="0"/>
              <a:t>أقلام رصاص متنوعة</a:t>
            </a:r>
          </a:p>
          <a:p>
            <a:r>
              <a:rPr lang="ar-IQ" sz="2600" dirty="0" smtClean="0"/>
              <a:t>ممحاة قلم الرصاص</a:t>
            </a:r>
          </a:p>
          <a:p>
            <a:r>
              <a:rPr lang="ar-IQ" sz="2600" dirty="0" smtClean="0"/>
              <a:t>مبراة</a:t>
            </a:r>
          </a:p>
          <a:p>
            <a:r>
              <a:rPr lang="ar-IQ" sz="2600" dirty="0" smtClean="0"/>
              <a:t>علبة هندسية </a:t>
            </a:r>
          </a:p>
          <a:p>
            <a:pPr marL="0" indent="0">
              <a:buNone/>
            </a:pPr>
            <a:r>
              <a:rPr lang="ar-IQ" sz="2600" dirty="0" smtClean="0"/>
              <a:t> </a:t>
            </a:r>
          </a:p>
          <a:p>
            <a:pPr marL="0" indent="0">
              <a:buNone/>
            </a:pPr>
            <a:endParaRPr lang="ar-IQ" sz="2400" dirty="0"/>
          </a:p>
        </p:txBody>
      </p:sp>
    </p:spTree>
    <p:extLst>
      <p:ext uri="{BB962C8B-B14F-4D97-AF65-F5344CB8AC3E}">
        <p14:creationId xmlns:p14="http://schemas.microsoft.com/office/powerpoint/2010/main" val="2947534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19045"/>
            <a:ext cx="8229600" cy="2459062"/>
          </a:xfrm>
        </p:spPr>
        <p:txBody>
          <a:bodyPr>
            <a:normAutofit fontScale="90000"/>
          </a:bodyPr>
          <a:lstStyle/>
          <a:p>
            <a:pPr algn="r"/>
            <a:r>
              <a:rPr lang="ar-IQ" sz="2400" dirty="0" smtClean="0"/>
              <a:t>                                                                                                                                      </a:t>
            </a:r>
            <a:r>
              <a:rPr lang="ar-IQ" sz="3100" dirty="0" smtClean="0"/>
              <a:t>بداء </a:t>
            </a:r>
            <a:r>
              <a:rPr lang="ar-IQ" sz="3100" dirty="0"/>
              <a:t>نظام الرسم بالحاسبة </a:t>
            </a:r>
            <a:r>
              <a:rPr lang="ar-IQ" sz="3100" dirty="0" err="1"/>
              <a:t>الالكترونيه</a:t>
            </a:r>
            <a:r>
              <a:rPr lang="ar-IQ" sz="3100" dirty="0"/>
              <a:t> يزاحم أدوات الرسم التقليدية ويدخل مجال العمل بشكل متزايد والسبب في ذلك ليس فقط زيادة سرعة الرسم </a:t>
            </a:r>
            <a:r>
              <a:rPr lang="ar-IQ" sz="3100" dirty="0" err="1"/>
              <a:t>ودقتة</a:t>
            </a:r>
            <a:r>
              <a:rPr lang="ar-IQ" sz="3100" dirty="0"/>
              <a:t> وانما </a:t>
            </a:r>
            <a:r>
              <a:rPr lang="ar-IQ" sz="3100" dirty="0" err="1"/>
              <a:t>لسهولتة</a:t>
            </a:r>
            <a:r>
              <a:rPr lang="ar-IQ" sz="3100" dirty="0"/>
              <a:t> ان نظام الرسم باستخدام برنامج خاصة لهذا العرض كبرنامج </a:t>
            </a:r>
            <a:r>
              <a:rPr lang="en-US" sz="3100" dirty="0" smtClean="0"/>
              <a:t>Auto CAD</a:t>
            </a:r>
            <a:r>
              <a:rPr lang="ar-IQ" sz="3100" dirty="0" smtClean="0"/>
              <a:t>   </a:t>
            </a:r>
            <a:r>
              <a:rPr lang="ar-IQ" sz="3100" dirty="0"/>
              <a:t>والتي أصبحت ذات أهمية خاصه في عمليه </a:t>
            </a:r>
            <a:r>
              <a:rPr lang="ar-IQ" sz="3100" dirty="0" smtClean="0"/>
              <a:t>التصميم</a:t>
            </a:r>
            <a:r>
              <a:rPr lang="ar-IQ" sz="3100" dirty="0"/>
              <a:t/>
            </a:r>
            <a:br>
              <a:rPr lang="ar-IQ" sz="3100" dirty="0"/>
            </a:br>
            <a:r>
              <a:rPr lang="ar-IQ" sz="2400" dirty="0" smtClean="0"/>
              <a:t/>
            </a:r>
            <a:br>
              <a:rPr lang="ar-IQ" sz="2400" dirty="0" smtClean="0"/>
            </a:br>
            <a:r>
              <a:rPr lang="ar-IQ" dirty="0" smtClean="0"/>
              <a:t> </a:t>
            </a:r>
            <a:endParaRPr lang="ar-IQ" dirty="0"/>
          </a:p>
        </p:txBody>
      </p:sp>
      <p:sp>
        <p:nvSpPr>
          <p:cNvPr id="3" name="عنصر نائب للمحتوى 2"/>
          <p:cNvSpPr>
            <a:spLocks noGrp="1"/>
          </p:cNvSpPr>
          <p:nvPr>
            <p:ph idx="1"/>
          </p:nvPr>
        </p:nvSpPr>
        <p:spPr>
          <a:xfrm>
            <a:off x="457200" y="2348880"/>
            <a:ext cx="8229600" cy="4176464"/>
          </a:xfrm>
        </p:spPr>
        <p:txBody>
          <a:bodyPr>
            <a:normAutofit fontScale="92500" lnSpcReduction="10000"/>
          </a:bodyPr>
          <a:lstStyle/>
          <a:p>
            <a:pPr algn="justLow"/>
            <a:r>
              <a:rPr lang="ar-IQ" sz="2400" dirty="0" smtClean="0"/>
              <a:t> </a:t>
            </a:r>
            <a:r>
              <a:rPr lang="ar-IQ" sz="2800" dirty="0" smtClean="0"/>
              <a:t>أقلام الرصاص</a:t>
            </a:r>
          </a:p>
          <a:p>
            <a:pPr marL="0" indent="0" algn="justLow">
              <a:buNone/>
            </a:pPr>
            <a:r>
              <a:rPr lang="ar-IQ" sz="2800" dirty="0" smtClean="0"/>
              <a:t>تكون أقلام الرصاص ذات درجات من الصلابة , ويرمز للصلابة </a:t>
            </a:r>
            <a:r>
              <a:rPr lang="en-US" sz="2800" dirty="0" smtClean="0"/>
              <a:t>H</a:t>
            </a:r>
            <a:r>
              <a:rPr lang="ar-IQ" sz="2800" dirty="0" smtClean="0"/>
              <a:t> (</a:t>
            </a:r>
            <a:r>
              <a:rPr lang="en-US" sz="2800" dirty="0" smtClean="0"/>
              <a:t>(</a:t>
            </a:r>
            <a:r>
              <a:rPr lang="en-US" sz="2800" dirty="0" err="1" smtClean="0"/>
              <a:t>Hdar</a:t>
            </a:r>
            <a:r>
              <a:rPr lang="ar-IQ" sz="2800" dirty="0" smtClean="0"/>
              <a:t> ويرمز لدرجة الصلابة بالأرقام هي </a:t>
            </a:r>
            <a:r>
              <a:rPr lang="en-US" sz="2800" dirty="0" smtClean="0"/>
              <a:t>H9</a:t>
            </a:r>
            <a:r>
              <a:rPr lang="ar-IQ" sz="2800" dirty="0" smtClean="0"/>
              <a:t> ........</a:t>
            </a:r>
            <a:r>
              <a:rPr lang="en-US" sz="2800" dirty="0" smtClean="0"/>
              <a:t>H4</a:t>
            </a:r>
            <a:r>
              <a:rPr lang="en-US" sz="2800" dirty="0"/>
              <a:t> </a:t>
            </a:r>
            <a:r>
              <a:rPr lang="ar-IQ" sz="2800" dirty="0" smtClean="0"/>
              <a:t>, </a:t>
            </a:r>
            <a:r>
              <a:rPr lang="en-US" sz="2800" dirty="0" smtClean="0"/>
              <a:t>H3</a:t>
            </a:r>
            <a:r>
              <a:rPr lang="ar-IQ" sz="2800" dirty="0" smtClean="0"/>
              <a:t> ,</a:t>
            </a:r>
            <a:r>
              <a:rPr lang="en-US" sz="2800" dirty="0" smtClean="0"/>
              <a:t>H2</a:t>
            </a:r>
            <a:r>
              <a:rPr lang="ar-IQ" sz="2800" dirty="0" smtClean="0"/>
              <a:t>, </a:t>
            </a:r>
            <a:r>
              <a:rPr lang="en-US" sz="2800" dirty="0" smtClean="0"/>
              <a:t>H</a:t>
            </a:r>
            <a:r>
              <a:rPr lang="ar-IQ" sz="2800" dirty="0" smtClean="0"/>
              <a:t> . ويرمز الى اللون الغامق للقلم او لشدة السواد بالحرف </a:t>
            </a:r>
            <a:r>
              <a:rPr lang="en-US" sz="2800" dirty="0" smtClean="0"/>
              <a:t>B</a:t>
            </a:r>
            <a:r>
              <a:rPr lang="ar-IQ" sz="2800" dirty="0" smtClean="0"/>
              <a:t> ( </a:t>
            </a:r>
            <a:r>
              <a:rPr lang="en-US" sz="2800" dirty="0" smtClean="0"/>
              <a:t>Black</a:t>
            </a:r>
            <a:r>
              <a:rPr lang="ar-IQ" sz="2800" dirty="0" smtClean="0"/>
              <a:t> ) ولدرجات غمق اللون ما يلي  </a:t>
            </a:r>
            <a:r>
              <a:rPr lang="en-US" sz="2800" dirty="0" smtClean="0"/>
              <a:t>B9</a:t>
            </a:r>
            <a:r>
              <a:rPr lang="ar-IQ" sz="2800" dirty="0" smtClean="0"/>
              <a:t> .......</a:t>
            </a:r>
            <a:r>
              <a:rPr lang="en-US" sz="2800" dirty="0" smtClean="0"/>
              <a:t>B4</a:t>
            </a:r>
            <a:r>
              <a:rPr lang="ar-IQ" sz="2800" dirty="0" smtClean="0"/>
              <a:t> , </a:t>
            </a:r>
            <a:r>
              <a:rPr lang="en-US" sz="2800" dirty="0" smtClean="0"/>
              <a:t>B3</a:t>
            </a:r>
            <a:r>
              <a:rPr lang="ar-IQ" sz="2800" dirty="0" smtClean="0"/>
              <a:t> , </a:t>
            </a:r>
            <a:r>
              <a:rPr lang="en-US" sz="2800" dirty="0" smtClean="0"/>
              <a:t>B2</a:t>
            </a:r>
            <a:r>
              <a:rPr lang="ar-IQ" sz="2800" dirty="0"/>
              <a:t> </a:t>
            </a:r>
            <a:r>
              <a:rPr lang="ar-IQ" sz="2800" dirty="0" smtClean="0"/>
              <a:t>, </a:t>
            </a:r>
            <a:r>
              <a:rPr lang="en-US" sz="2800" dirty="0" smtClean="0"/>
              <a:t>B</a:t>
            </a:r>
            <a:r>
              <a:rPr lang="ar-IQ" sz="2800" dirty="0" smtClean="0"/>
              <a:t>  وتكون</a:t>
            </a:r>
            <a:r>
              <a:rPr lang="en-US" sz="2800" dirty="0" smtClean="0"/>
              <a:t> </a:t>
            </a:r>
            <a:r>
              <a:rPr lang="ar-IQ" sz="2800" dirty="0" smtClean="0"/>
              <a:t>هذه الأقلام ذات ليونة عالية وهي غير صالحة للرسم الهندسي . </a:t>
            </a:r>
          </a:p>
          <a:p>
            <a:pPr marL="0" indent="0" algn="justLow">
              <a:buNone/>
            </a:pPr>
            <a:r>
              <a:rPr lang="ar-IQ" sz="2800" dirty="0" smtClean="0"/>
              <a:t>أقلام الرصاص العادية المستعملة للكتابة تكون ذات لون أسود ولها شيء من الصلابة ويرمز لها بالرمز </a:t>
            </a:r>
            <a:r>
              <a:rPr lang="en-US" sz="2800" dirty="0" smtClean="0"/>
              <a:t>HB</a:t>
            </a:r>
            <a:r>
              <a:rPr lang="ar-IQ" sz="2800" dirty="0" smtClean="0"/>
              <a:t> , يعتمد </a:t>
            </a:r>
            <a:r>
              <a:rPr lang="ar-IQ" sz="2800" dirty="0" err="1" smtClean="0"/>
              <a:t>أختيار</a:t>
            </a:r>
            <a:r>
              <a:rPr lang="ar-IQ" sz="2800" dirty="0" smtClean="0"/>
              <a:t> درجة صلابة القلم على نوعية الورق المستخدم للرسم وسمك الخطوط ( كلما كان الخط أرفع يستعمل قلم أصلب ) على العموم يستخدم القلم </a:t>
            </a:r>
            <a:r>
              <a:rPr lang="en-US" sz="2800" dirty="0" smtClean="0"/>
              <a:t>H </a:t>
            </a:r>
            <a:r>
              <a:rPr lang="ar-IQ" sz="2800" dirty="0" smtClean="0"/>
              <a:t> للخطوط العريضة و</a:t>
            </a:r>
            <a:r>
              <a:rPr lang="en-US" sz="2800" dirty="0" smtClean="0"/>
              <a:t>H4</a:t>
            </a:r>
            <a:r>
              <a:rPr lang="ar-IQ" sz="2800" dirty="0" smtClean="0"/>
              <a:t> للخطوط الرفيعة والقلم </a:t>
            </a:r>
            <a:r>
              <a:rPr lang="en-US" sz="2800" dirty="0" smtClean="0"/>
              <a:t>HB</a:t>
            </a:r>
            <a:r>
              <a:rPr lang="ar-IQ" sz="2800" dirty="0" smtClean="0"/>
              <a:t> للكتابة والرسم اليدوي .</a:t>
            </a:r>
            <a:endParaRPr lang="ar-IQ" sz="2800" dirty="0"/>
          </a:p>
        </p:txBody>
      </p:sp>
    </p:spTree>
    <p:extLst>
      <p:ext uri="{BB962C8B-B14F-4D97-AF65-F5344CB8AC3E}">
        <p14:creationId xmlns:p14="http://schemas.microsoft.com/office/powerpoint/2010/main" val="2668034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1222"/>
            <a:ext cx="8545878" cy="3335770"/>
          </a:xfrm>
        </p:spPr>
        <p:txBody>
          <a:bodyPr>
            <a:normAutofit/>
          </a:bodyPr>
          <a:lstStyle/>
          <a:p>
            <a:pPr algn="r"/>
            <a:r>
              <a:rPr lang="ar-IQ" sz="2800" dirty="0"/>
              <a:t>ا</a:t>
            </a:r>
            <a:r>
              <a:rPr lang="ar-IQ" sz="2800" dirty="0" smtClean="0"/>
              <a:t>لأوراق </a:t>
            </a:r>
            <a:r>
              <a:rPr lang="en-US" sz="2800" dirty="0" smtClean="0"/>
              <a:t>:</a:t>
            </a:r>
            <a:r>
              <a:rPr lang="ar-IQ" sz="2800" dirty="0"/>
              <a:t/>
            </a:r>
            <a:br>
              <a:rPr lang="ar-IQ" sz="2800" dirty="0"/>
            </a:br>
            <a:r>
              <a:rPr lang="ar-IQ" sz="2800" dirty="0" smtClean="0"/>
              <a:t>ينفذ التصميم على أوراق ذات أبعاد قياسية محدودة طبقا</a:t>
            </a:r>
            <a:r>
              <a:rPr lang="en-US" sz="2800" dirty="0" smtClean="0"/>
              <a:t>” </a:t>
            </a:r>
            <a:r>
              <a:rPr lang="ar-IQ" sz="2800" dirty="0" smtClean="0"/>
              <a:t> للمواصفات ويبين الجدول التالي ابعاد الأوراق القياسية المستعملة للرسم الهندسي بموجب المواصفات الدولية وكما مبين في الجدول  ادناه . يستخدم الورق الأبيض في الرسومات والتصاميم ولها أنواع كثيرة ومنها الناعم والمتوسط النعومة والخشن ومنها خفيف الوزن والثقيل ومنها الأبيض , الأصفر, الأبيض المائل الى الحمرة  وقد أصطلح على مقياس ثابت على ورقة الرسم</a:t>
            </a:r>
            <a:endParaRPr lang="ar-IQ" sz="2800"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062714178"/>
              </p:ext>
            </p:extLst>
          </p:nvPr>
        </p:nvGraphicFramePr>
        <p:xfrm>
          <a:off x="189817" y="3645024"/>
          <a:ext cx="8535573" cy="2719144"/>
        </p:xfrm>
        <a:graphic>
          <a:graphicData uri="http://schemas.openxmlformats.org/drawingml/2006/table">
            <a:tbl>
              <a:tblPr rtl="1" firstRow="1" bandRow="1">
                <a:tableStyleId>{5C22544A-7EE6-4342-B048-85BDC9FD1C3A}</a:tableStyleId>
              </a:tblPr>
              <a:tblGrid>
                <a:gridCol w="2845191"/>
                <a:gridCol w="2845191"/>
                <a:gridCol w="2845191"/>
              </a:tblGrid>
              <a:tr h="149736">
                <a:tc>
                  <a:txBody>
                    <a:bodyPr/>
                    <a:lstStyle/>
                    <a:p>
                      <a:pPr rtl="1"/>
                      <a:r>
                        <a:rPr lang="ar-IQ" dirty="0" smtClean="0"/>
                        <a:t>الرمز</a:t>
                      </a:r>
                      <a:endParaRPr lang="ar-IQ" dirty="0"/>
                    </a:p>
                  </a:txBody>
                  <a:tcPr/>
                </a:tc>
                <a:tc>
                  <a:txBody>
                    <a:bodyPr/>
                    <a:lstStyle/>
                    <a:p>
                      <a:pPr rtl="1"/>
                      <a:r>
                        <a:rPr lang="ar-IQ" dirty="0" smtClean="0"/>
                        <a:t>طول الورقة / ملم</a:t>
                      </a:r>
                      <a:endParaRPr lang="ar-IQ" dirty="0"/>
                    </a:p>
                  </a:txBody>
                  <a:tcPr/>
                </a:tc>
                <a:tc>
                  <a:txBody>
                    <a:bodyPr/>
                    <a:lstStyle/>
                    <a:p>
                      <a:pPr rtl="1"/>
                      <a:r>
                        <a:rPr lang="ar-IQ" dirty="0" smtClean="0"/>
                        <a:t>عرض الورقة /ملم</a:t>
                      </a:r>
                      <a:endParaRPr lang="ar-IQ" dirty="0"/>
                    </a:p>
                  </a:txBody>
                  <a:tcPr/>
                </a:tc>
              </a:tr>
              <a:tr h="245535">
                <a:tc>
                  <a:txBody>
                    <a:bodyPr/>
                    <a:lstStyle/>
                    <a:p>
                      <a:pPr rtl="1"/>
                      <a:r>
                        <a:rPr lang="en-US" dirty="0" smtClean="0"/>
                        <a:t>A0</a:t>
                      </a:r>
                      <a:endParaRPr lang="ar-IQ" dirty="0"/>
                    </a:p>
                  </a:txBody>
                  <a:tcPr/>
                </a:tc>
                <a:tc>
                  <a:txBody>
                    <a:bodyPr/>
                    <a:lstStyle/>
                    <a:p>
                      <a:pPr rtl="1"/>
                      <a:r>
                        <a:rPr lang="en-US" dirty="0" smtClean="0"/>
                        <a:t>1189</a:t>
                      </a:r>
                      <a:endParaRPr lang="ar-IQ" dirty="0"/>
                    </a:p>
                  </a:txBody>
                  <a:tcPr/>
                </a:tc>
                <a:tc>
                  <a:txBody>
                    <a:bodyPr/>
                    <a:lstStyle/>
                    <a:p>
                      <a:pPr rtl="1"/>
                      <a:r>
                        <a:rPr lang="en-US" dirty="0" smtClean="0"/>
                        <a:t>841</a:t>
                      </a:r>
                      <a:endParaRPr lang="ar-IQ" dirty="0"/>
                    </a:p>
                  </a:txBody>
                  <a:tcPr/>
                </a:tc>
              </a:tr>
              <a:tr h="420608">
                <a:tc>
                  <a:txBody>
                    <a:bodyPr/>
                    <a:lstStyle/>
                    <a:p>
                      <a:pPr rtl="1"/>
                      <a:r>
                        <a:rPr lang="en-US" dirty="0" smtClean="0"/>
                        <a:t>A1</a:t>
                      </a:r>
                      <a:endParaRPr lang="ar-IQ" dirty="0"/>
                    </a:p>
                  </a:txBody>
                  <a:tcPr/>
                </a:tc>
                <a:tc>
                  <a:txBody>
                    <a:bodyPr/>
                    <a:lstStyle/>
                    <a:p>
                      <a:pPr rtl="1"/>
                      <a:r>
                        <a:rPr lang="en-US" dirty="0" smtClean="0"/>
                        <a:t>841</a:t>
                      </a:r>
                      <a:endParaRPr lang="ar-IQ" dirty="0"/>
                    </a:p>
                  </a:txBody>
                  <a:tcPr/>
                </a:tc>
                <a:tc>
                  <a:txBody>
                    <a:bodyPr/>
                    <a:lstStyle/>
                    <a:p>
                      <a:pPr rtl="1"/>
                      <a:r>
                        <a:rPr lang="en-US" dirty="0" smtClean="0"/>
                        <a:t>594</a:t>
                      </a:r>
                      <a:endParaRPr lang="ar-IQ" dirty="0"/>
                    </a:p>
                  </a:txBody>
                  <a:tcPr/>
                </a:tc>
              </a:tr>
              <a:tr h="245535">
                <a:tc>
                  <a:txBody>
                    <a:bodyPr/>
                    <a:lstStyle/>
                    <a:p>
                      <a:pPr rtl="1"/>
                      <a:r>
                        <a:rPr lang="en-US" dirty="0" smtClean="0"/>
                        <a:t>A2</a:t>
                      </a:r>
                      <a:endParaRPr lang="ar-IQ" dirty="0"/>
                    </a:p>
                  </a:txBody>
                  <a:tcPr/>
                </a:tc>
                <a:tc>
                  <a:txBody>
                    <a:bodyPr/>
                    <a:lstStyle/>
                    <a:p>
                      <a:pPr rtl="1"/>
                      <a:r>
                        <a:rPr lang="en-US" dirty="0" smtClean="0"/>
                        <a:t>594</a:t>
                      </a:r>
                      <a:endParaRPr lang="ar-IQ" dirty="0"/>
                    </a:p>
                  </a:txBody>
                  <a:tcPr/>
                </a:tc>
                <a:tc>
                  <a:txBody>
                    <a:bodyPr/>
                    <a:lstStyle/>
                    <a:p>
                      <a:pPr rtl="1"/>
                      <a:r>
                        <a:rPr lang="en-US" dirty="0" smtClean="0"/>
                        <a:t>420</a:t>
                      </a:r>
                      <a:endParaRPr lang="ar-IQ" dirty="0"/>
                    </a:p>
                  </a:txBody>
                  <a:tcPr/>
                </a:tc>
              </a:tr>
              <a:tr h="245535">
                <a:tc>
                  <a:txBody>
                    <a:bodyPr/>
                    <a:lstStyle/>
                    <a:p>
                      <a:pPr rtl="1"/>
                      <a:r>
                        <a:rPr lang="en-US" dirty="0" smtClean="0"/>
                        <a:t>A3</a:t>
                      </a:r>
                      <a:endParaRPr lang="ar-IQ" dirty="0"/>
                    </a:p>
                  </a:txBody>
                  <a:tcPr/>
                </a:tc>
                <a:tc>
                  <a:txBody>
                    <a:bodyPr/>
                    <a:lstStyle/>
                    <a:p>
                      <a:pPr rtl="1"/>
                      <a:r>
                        <a:rPr lang="en-US" dirty="0" smtClean="0"/>
                        <a:t>420</a:t>
                      </a:r>
                      <a:endParaRPr lang="ar-IQ" dirty="0"/>
                    </a:p>
                  </a:txBody>
                  <a:tcPr/>
                </a:tc>
                <a:tc>
                  <a:txBody>
                    <a:bodyPr/>
                    <a:lstStyle/>
                    <a:p>
                      <a:pPr rtl="1"/>
                      <a:r>
                        <a:rPr lang="en-US" dirty="0" smtClean="0"/>
                        <a:t>297</a:t>
                      </a:r>
                      <a:endParaRPr lang="ar-IQ" dirty="0"/>
                    </a:p>
                  </a:txBody>
                  <a:tcPr/>
                </a:tc>
              </a:tr>
              <a:tr h="245535">
                <a:tc>
                  <a:txBody>
                    <a:bodyPr/>
                    <a:lstStyle/>
                    <a:p>
                      <a:pPr rtl="1"/>
                      <a:r>
                        <a:rPr lang="en-US" dirty="0" smtClean="0"/>
                        <a:t>A4</a:t>
                      </a:r>
                      <a:endParaRPr lang="ar-IQ" dirty="0"/>
                    </a:p>
                  </a:txBody>
                  <a:tcPr/>
                </a:tc>
                <a:tc>
                  <a:txBody>
                    <a:bodyPr/>
                    <a:lstStyle/>
                    <a:p>
                      <a:pPr rtl="1"/>
                      <a:r>
                        <a:rPr lang="en-US" dirty="0" smtClean="0"/>
                        <a:t>297</a:t>
                      </a:r>
                      <a:endParaRPr lang="ar-IQ" dirty="0"/>
                    </a:p>
                  </a:txBody>
                  <a:tcPr/>
                </a:tc>
                <a:tc>
                  <a:txBody>
                    <a:bodyPr/>
                    <a:lstStyle/>
                    <a:p>
                      <a:pPr rtl="1"/>
                      <a:r>
                        <a:rPr lang="en-US" dirty="0" smtClean="0"/>
                        <a:t>210</a:t>
                      </a:r>
                      <a:endParaRPr lang="ar-IQ" dirty="0"/>
                    </a:p>
                  </a:txBody>
                  <a:tcPr/>
                </a:tc>
              </a:tr>
              <a:tr h="469736">
                <a:tc>
                  <a:txBody>
                    <a:bodyPr/>
                    <a:lstStyle/>
                    <a:p>
                      <a:pPr rtl="1"/>
                      <a:r>
                        <a:rPr lang="en-US" dirty="0" smtClean="0"/>
                        <a:t>A5</a:t>
                      </a:r>
                      <a:endParaRPr lang="ar-IQ" dirty="0"/>
                    </a:p>
                  </a:txBody>
                  <a:tcPr/>
                </a:tc>
                <a:tc>
                  <a:txBody>
                    <a:bodyPr/>
                    <a:lstStyle/>
                    <a:p>
                      <a:pPr rtl="1"/>
                      <a:r>
                        <a:rPr lang="en-US" dirty="0" smtClean="0"/>
                        <a:t>210</a:t>
                      </a:r>
                      <a:endParaRPr lang="ar-IQ" dirty="0"/>
                    </a:p>
                  </a:txBody>
                  <a:tcPr/>
                </a:tc>
                <a:tc>
                  <a:txBody>
                    <a:bodyPr/>
                    <a:lstStyle/>
                    <a:p>
                      <a:pPr rtl="1"/>
                      <a:r>
                        <a:rPr lang="en-US" dirty="0" smtClean="0"/>
                        <a:t>148</a:t>
                      </a:r>
                    </a:p>
                  </a:txBody>
                  <a:tcPr/>
                </a:tc>
              </a:tr>
            </a:tbl>
          </a:graphicData>
        </a:graphic>
      </p:graphicFrame>
    </p:spTree>
    <p:extLst>
      <p:ext uri="{BB962C8B-B14F-4D97-AF65-F5344CB8AC3E}">
        <p14:creationId xmlns:p14="http://schemas.microsoft.com/office/powerpoint/2010/main" val="750862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8640960" cy="4824536"/>
          </a:xfrm>
        </p:spPr>
        <p:txBody>
          <a:bodyPr>
            <a:normAutofit fontScale="90000"/>
          </a:bodyPr>
          <a:lstStyle/>
          <a:p>
            <a:pPr algn="r"/>
            <a:r>
              <a:rPr lang="ar-IQ" sz="2400" dirty="0"/>
              <a:t> </a:t>
            </a:r>
            <a:r>
              <a:rPr lang="ar-IQ" sz="2400" dirty="0" smtClean="0"/>
              <a:t>    </a:t>
            </a:r>
            <a:r>
              <a:rPr lang="ar-IQ" sz="3100" dirty="0" smtClean="0"/>
              <a:t>المثلثات :</a:t>
            </a:r>
            <a:br>
              <a:rPr lang="ar-IQ" sz="3100" dirty="0" smtClean="0"/>
            </a:br>
            <a:r>
              <a:rPr lang="ar-IQ" sz="3100" dirty="0" smtClean="0"/>
              <a:t>    ولها أنواع كثيرة ويغلب استعمال المثلثات في التصميم هي :  </a:t>
            </a:r>
            <a:br>
              <a:rPr lang="ar-IQ" sz="3100" dirty="0" smtClean="0"/>
            </a:br>
            <a:r>
              <a:rPr lang="ar-IQ" sz="3100" dirty="0" smtClean="0"/>
              <a:t>    - المثلث </a:t>
            </a:r>
            <a:r>
              <a:rPr lang="en-US" sz="3100" dirty="0" smtClean="0"/>
              <a:t>30˚ /60˚/90˚ </a:t>
            </a:r>
            <a:r>
              <a:rPr lang="ar-IQ" sz="3100" dirty="0" smtClean="0"/>
              <a:t/>
            </a:r>
            <a:br>
              <a:rPr lang="ar-IQ" sz="3100" dirty="0" smtClean="0"/>
            </a:br>
            <a:r>
              <a:rPr lang="ar-IQ" sz="3100" dirty="0" smtClean="0"/>
              <a:t>    - المثلث </a:t>
            </a:r>
            <a:r>
              <a:rPr lang="en-US" sz="3100" dirty="0" smtClean="0"/>
              <a:t>45˚</a:t>
            </a:r>
            <a:r>
              <a:rPr lang="ar-IQ" sz="3100" dirty="0" smtClean="0"/>
              <a:t>/</a:t>
            </a:r>
            <a:r>
              <a:rPr lang="en-US" sz="3100" dirty="0" smtClean="0"/>
              <a:t>45˚</a:t>
            </a:r>
            <a:r>
              <a:rPr lang="ar-IQ" sz="3100" dirty="0" smtClean="0"/>
              <a:t> / </a:t>
            </a:r>
            <a:r>
              <a:rPr lang="en-US" sz="3100" dirty="0" smtClean="0"/>
              <a:t>90˚</a:t>
            </a:r>
            <a:r>
              <a:rPr lang="ar-IQ" sz="3100" dirty="0" smtClean="0"/>
              <a:t/>
            </a:r>
            <a:br>
              <a:rPr lang="ar-IQ" sz="3100" dirty="0" smtClean="0"/>
            </a:br>
            <a:r>
              <a:rPr lang="ar-IQ" sz="3100" dirty="0" smtClean="0"/>
              <a:t>    -</a:t>
            </a:r>
            <a:r>
              <a:rPr lang="en-US" sz="3100" dirty="0" smtClean="0"/>
              <a:t> </a:t>
            </a:r>
            <a:r>
              <a:rPr lang="ar-IQ" sz="3100" dirty="0" smtClean="0"/>
              <a:t>المثلث </a:t>
            </a:r>
            <a:r>
              <a:rPr lang="en-US" sz="3100" dirty="0" smtClean="0"/>
              <a:t>60˚</a:t>
            </a:r>
            <a:r>
              <a:rPr lang="ar-IQ" sz="3100" dirty="0" smtClean="0"/>
              <a:t> لكل زوايا المثلث </a:t>
            </a:r>
            <a:br>
              <a:rPr lang="ar-IQ" sz="3100" dirty="0" smtClean="0"/>
            </a:br>
            <a:r>
              <a:rPr lang="ar-IQ" sz="3100" dirty="0" smtClean="0"/>
              <a:t>وتستعمل  المثلثات في رسم الخطوط العمودية والمائلة وتصنع أما من الخشب أو البلاستك الشفاف .</a:t>
            </a:r>
            <a:r>
              <a:rPr lang="en-US" sz="3100" dirty="0" smtClean="0"/>
              <a:t>  </a:t>
            </a:r>
            <a:br>
              <a:rPr lang="en-US" sz="3100" dirty="0" smtClean="0"/>
            </a:br>
            <a:r>
              <a:rPr lang="en-US" sz="3100" dirty="0" smtClean="0"/>
              <a:t/>
            </a:r>
            <a:br>
              <a:rPr lang="en-US" sz="3100" dirty="0" smtClean="0"/>
            </a:br>
            <a:r>
              <a:rPr lang="ar-IQ" sz="3100" dirty="0" smtClean="0"/>
              <a:t>مسطرة القياس : </a:t>
            </a:r>
            <a:br>
              <a:rPr lang="ar-IQ" sz="3100" dirty="0" smtClean="0"/>
            </a:br>
            <a:r>
              <a:rPr lang="ar-IQ" sz="3100" dirty="0" smtClean="0"/>
              <a:t>وهي من الأدوات المهمة وتستعمل لقياس للخطوط وعليها يتوقف دقة الرسم . وتستعمل قليلا لرسم الخطوط في حين تستعمل المثلثات لهذه الغاية </a:t>
            </a:r>
            <a:endParaRPr lang="ar-IQ" sz="3100" dirty="0"/>
          </a:p>
        </p:txBody>
      </p:sp>
      <p:sp>
        <p:nvSpPr>
          <p:cNvPr id="3" name="عنصر نائب للمحتوى 2"/>
          <p:cNvSpPr>
            <a:spLocks noGrp="1"/>
          </p:cNvSpPr>
          <p:nvPr>
            <p:ph idx="1"/>
          </p:nvPr>
        </p:nvSpPr>
        <p:spPr>
          <a:xfrm>
            <a:off x="539552" y="5085184"/>
            <a:ext cx="8229600" cy="1512168"/>
          </a:xfrm>
        </p:spPr>
        <p:txBody>
          <a:bodyPr>
            <a:normAutofit/>
          </a:bodyPr>
          <a:lstStyle/>
          <a:p>
            <a:pPr marL="0" indent="0">
              <a:buNone/>
            </a:pPr>
            <a:r>
              <a:rPr lang="ar-IQ" sz="2800" dirty="0" smtClean="0"/>
              <a:t>المنقلة :</a:t>
            </a:r>
          </a:p>
          <a:p>
            <a:pPr marL="0" indent="0">
              <a:buNone/>
            </a:pPr>
            <a:r>
              <a:rPr lang="ar-IQ" sz="2800" dirty="0" smtClean="0"/>
              <a:t>وهي أحدى الأدوات الهندسية للرسم وتستعمل في رسم أية زاوية مطلوبة </a:t>
            </a:r>
          </a:p>
          <a:p>
            <a:pPr marL="0" indent="0">
              <a:buNone/>
            </a:pPr>
            <a:endParaRPr lang="ar-IQ" sz="2800" dirty="0"/>
          </a:p>
        </p:txBody>
      </p:sp>
    </p:spTree>
    <p:extLst>
      <p:ext uri="{BB962C8B-B14F-4D97-AF65-F5344CB8AC3E}">
        <p14:creationId xmlns:p14="http://schemas.microsoft.com/office/powerpoint/2010/main" val="3373798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3456384"/>
          </a:xfrm>
        </p:spPr>
        <p:txBody>
          <a:bodyPr>
            <a:noAutofit/>
          </a:bodyPr>
          <a:lstStyle/>
          <a:p>
            <a:pPr algn="r"/>
            <a:r>
              <a:rPr lang="ar-IQ" sz="3200" dirty="0" smtClean="0"/>
              <a:t>المسطرة </a:t>
            </a:r>
            <a:r>
              <a:rPr lang="en-US" sz="3200" dirty="0" smtClean="0"/>
              <a:t> T</a:t>
            </a:r>
            <a:r>
              <a:rPr lang="ar-IQ" sz="3200" dirty="0" smtClean="0"/>
              <a:t>:</a:t>
            </a:r>
            <a:br>
              <a:rPr lang="ar-IQ" sz="3200" dirty="0" smtClean="0"/>
            </a:br>
            <a:r>
              <a:rPr lang="ar-IQ" sz="3200" dirty="0" smtClean="0"/>
              <a:t>ولها أهمية كبيرة في التصميم حيث تستعمل لرسم الخطوط الافقية والمتوازية  ويجب أن نختارها جيدا ويعنى بها أثناء الاستعمال , وتصنع من مواد مختلفة فمنها مصنوع من الخشب ومنها مصنوع من البلاستك الشفاف ومنها ما هو مصنوع من الالمنيوم و في نهايته من  </a:t>
            </a:r>
            <a:r>
              <a:rPr lang="ar-IQ" sz="3200" dirty="0" err="1" smtClean="0"/>
              <a:t>اليساريوجد</a:t>
            </a:r>
            <a:r>
              <a:rPr lang="ar-IQ" sz="3200" dirty="0" smtClean="0"/>
              <a:t> مسمار تثبيت وبجانبه هناك </a:t>
            </a:r>
            <a:r>
              <a:rPr lang="ar-IQ" sz="3200" dirty="0" err="1" smtClean="0"/>
              <a:t>المنقله</a:t>
            </a:r>
            <a:r>
              <a:rPr lang="ar-IQ" sz="3200" dirty="0" smtClean="0"/>
              <a:t> </a:t>
            </a:r>
            <a:r>
              <a:rPr lang="en-US" sz="3200" dirty="0" smtClean="0"/>
              <a:t>180˚</a:t>
            </a:r>
            <a:r>
              <a:rPr lang="ar-IQ" sz="3200" dirty="0" smtClean="0"/>
              <a:t> لرسم الخطوط </a:t>
            </a:r>
            <a:r>
              <a:rPr lang="ar-IQ" sz="3200" dirty="0" err="1" smtClean="0"/>
              <a:t>المائله</a:t>
            </a:r>
            <a:r>
              <a:rPr lang="ar-IQ" sz="3200" dirty="0" smtClean="0"/>
              <a:t> حسب درجه الميل  </a:t>
            </a:r>
            <a:endParaRPr lang="ar-IQ" sz="3200" dirty="0"/>
          </a:p>
        </p:txBody>
      </p:sp>
      <p:sp>
        <p:nvSpPr>
          <p:cNvPr id="3" name="عنصر نائب للمحتوى 2"/>
          <p:cNvSpPr>
            <a:spLocks noGrp="1"/>
          </p:cNvSpPr>
          <p:nvPr>
            <p:ph idx="1"/>
          </p:nvPr>
        </p:nvSpPr>
        <p:spPr>
          <a:xfrm>
            <a:off x="457200" y="3933056"/>
            <a:ext cx="8229600" cy="2736304"/>
          </a:xfrm>
        </p:spPr>
        <p:txBody>
          <a:bodyPr>
            <a:normAutofit fontScale="40000" lnSpcReduction="20000"/>
          </a:bodyPr>
          <a:lstStyle/>
          <a:p>
            <a:pPr marL="0" indent="0">
              <a:buNone/>
            </a:pPr>
            <a:r>
              <a:rPr lang="ar-IQ" sz="7300" dirty="0" smtClean="0"/>
              <a:t>لوح الرسم :</a:t>
            </a:r>
          </a:p>
          <a:p>
            <a:pPr marL="0" indent="0">
              <a:buNone/>
            </a:pPr>
            <a:r>
              <a:rPr lang="ar-IQ" sz="7300" dirty="0" smtClean="0"/>
              <a:t>وتصنع من الاخشاب ولها خاصية  لها خاصية النعومة والمتانة لتحمل الاستعمال اليومي وتقاوم التغيرات الطبيعية وتجهز بقطعة من الخشب المتين وذلك للمحافظة على الأطراف والحواف التي تنزلق عليها المسطرة حرف </a:t>
            </a:r>
            <a:r>
              <a:rPr lang="en-US" sz="7300" dirty="0" smtClean="0"/>
              <a:t>T </a:t>
            </a:r>
            <a:r>
              <a:rPr lang="ar-IQ" sz="7300" dirty="0" smtClean="0"/>
              <a:t> وللوحات الرسم أبعاد ومقاييس مختلفة حسب مساحة ورقة التصميم  .</a:t>
            </a:r>
          </a:p>
          <a:p>
            <a:pPr marL="0" indent="0">
              <a:buNone/>
            </a:pPr>
            <a:r>
              <a:rPr lang="ar-IQ" sz="2400" dirty="0"/>
              <a:t> </a:t>
            </a:r>
            <a:r>
              <a:rPr lang="ar-IQ" sz="2400" dirty="0" smtClean="0"/>
              <a:t>        </a:t>
            </a:r>
          </a:p>
          <a:p>
            <a:pPr marL="0" indent="0">
              <a:buNone/>
            </a:pPr>
            <a:r>
              <a:rPr lang="ar-IQ" sz="2400" dirty="0" smtClean="0"/>
              <a:t> </a:t>
            </a:r>
            <a:endParaRPr lang="ar-IQ" sz="2400" dirty="0"/>
          </a:p>
        </p:txBody>
      </p:sp>
    </p:spTree>
    <p:extLst>
      <p:ext uri="{BB962C8B-B14F-4D97-AF65-F5344CB8AC3E}">
        <p14:creationId xmlns:p14="http://schemas.microsoft.com/office/powerpoint/2010/main" val="2144086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مسطرة حرف </a:t>
            </a:r>
            <a:r>
              <a:rPr lang="en-US" dirty="0" smtClean="0"/>
              <a:t>T</a:t>
            </a:r>
            <a:r>
              <a:rPr lang="ar-IQ" dirty="0" smtClean="0"/>
              <a:t> مزودة </a:t>
            </a:r>
            <a:r>
              <a:rPr lang="ar-IQ" dirty="0" err="1" smtClean="0"/>
              <a:t>مزودة</a:t>
            </a:r>
            <a:r>
              <a:rPr lang="ar-IQ" dirty="0" smtClean="0"/>
              <a:t> بمنقلة لتحديد الزوايا </a:t>
            </a:r>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3072" y="1600200"/>
            <a:ext cx="4457856" cy="4525963"/>
          </a:xfrm>
        </p:spPr>
      </p:pic>
    </p:spTree>
    <p:extLst>
      <p:ext uri="{BB962C8B-B14F-4D97-AF65-F5344CB8AC3E}">
        <p14:creationId xmlns:p14="http://schemas.microsoft.com/office/powerpoint/2010/main" val="57093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بعض المساطر حرف </a:t>
            </a:r>
            <a:r>
              <a:rPr lang="en-US" dirty="0" smtClean="0"/>
              <a:t>T</a:t>
            </a:r>
            <a:endParaRPr lang="en-US" dirty="0"/>
          </a:p>
        </p:txBody>
      </p:sp>
      <p:pic>
        <p:nvPicPr>
          <p:cNvPr id="6" name="عنصر نائب للمحتوى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082271"/>
            <a:ext cx="4038600" cy="3561820"/>
          </a:xfrm>
        </p:spPr>
      </p:pic>
      <p:pic>
        <p:nvPicPr>
          <p:cNvPr id="5" name="عنصر نائب للمحتوى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765353"/>
            <a:ext cx="4038600" cy="4195656"/>
          </a:xfrm>
        </p:spPr>
      </p:pic>
    </p:spTree>
    <p:extLst>
      <p:ext uri="{BB962C8B-B14F-4D97-AF65-F5344CB8AC3E}">
        <p14:creationId xmlns:p14="http://schemas.microsoft.com/office/powerpoint/2010/main" val="243423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بعض أنواع ادوات الرسم </a:t>
            </a:r>
            <a:endParaRPr lang="en-US" dirty="0"/>
          </a:p>
        </p:txBody>
      </p:sp>
      <p:pic>
        <p:nvPicPr>
          <p:cNvPr id="6" name="عنصر نائب للمحتوى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47712" y="2191544"/>
            <a:ext cx="3457575" cy="3343275"/>
          </a:xfrm>
        </p:spPr>
      </p:pic>
      <p:pic>
        <p:nvPicPr>
          <p:cNvPr id="5" name="عنصر نائب للمحتوى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57762" y="2615406"/>
            <a:ext cx="3419475" cy="2495550"/>
          </a:xfrm>
        </p:spPr>
      </p:pic>
    </p:spTree>
    <p:extLst>
      <p:ext uri="{BB962C8B-B14F-4D97-AF65-F5344CB8AC3E}">
        <p14:creationId xmlns:p14="http://schemas.microsoft.com/office/powerpoint/2010/main" val="51854390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361</Words>
  <Application>Microsoft Office PowerPoint</Application>
  <PresentationFormat>عرض على الشاشة (3:4)‏</PresentationFormat>
  <Paragraphs>57</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سمة Office</vt:lpstr>
      <vt:lpstr>قسم البستنة وهندسة الحدائق  - المرحلة الثانية  د. عبدالكاظم ناصر صالح</vt:lpstr>
      <vt:lpstr>أدوات الرسم   سنحتاج أولا” الى لوحة للرسم وهذه اللوحة ممكن التحكم في زاوية حركتها, أما أدوات التصميم الأخرى فيمكن تقسيمها الى :</vt:lpstr>
      <vt:lpstr>                                                                                                                                      بداء نظام الرسم بالحاسبة الالكترونيه يزاحم أدوات الرسم التقليدية ويدخل مجال العمل بشكل متزايد والسبب في ذلك ليس فقط زيادة سرعة الرسم ودقتة وانما لسهولتة ان نظام الرسم باستخدام برنامج خاصة لهذا العرض كبرنامج Auto CAD   والتي أصبحت ذات أهمية خاصه في عمليه التصميم   </vt:lpstr>
      <vt:lpstr>الأوراق : ينفذ التصميم على أوراق ذات أبعاد قياسية محدودة طبقا”  للمواصفات ويبين الجدول التالي ابعاد الأوراق القياسية المستعملة للرسم الهندسي بموجب المواصفات الدولية وكما مبين في الجدول  ادناه . يستخدم الورق الأبيض في الرسومات والتصاميم ولها أنواع كثيرة ومنها الناعم والمتوسط النعومة والخشن ومنها خفيف الوزن والثقيل ومنها الأبيض , الأصفر, الأبيض المائل الى الحمرة  وقد أصطلح على مقياس ثابت على ورقة الرسم</vt:lpstr>
      <vt:lpstr>     المثلثات :     ولها أنواع كثيرة ويغلب استعمال المثلثات في التصميم هي :       - المثلث 30˚ /60˚/90˚      - المثلث 45˚/45˚ / 90˚     - المثلث 60˚ لكل زوايا المثلث  وتستعمل  المثلثات في رسم الخطوط العمودية والمائلة وتصنع أما من الخشب أو البلاستك الشفاف .    مسطرة القياس :  وهي من الأدوات المهمة وتستعمل لقياس للخطوط وعليها يتوقف دقة الرسم . وتستعمل قليلا لرسم الخطوط في حين تستعمل المثلثات لهذه الغاية </vt:lpstr>
      <vt:lpstr>المسطرة  T: ولها أهمية كبيرة في التصميم حيث تستعمل لرسم الخطوط الافقية والمتوازية  ويجب أن نختارها جيدا ويعنى بها أثناء الاستعمال , وتصنع من مواد مختلفة فمنها مصنوع من الخشب ومنها مصنوع من البلاستك الشفاف ومنها ما هو مصنوع من الالمنيوم و في نهايته من  اليساريوجد مسمار تثبيت وبجانبه هناك المنقله 180˚ لرسم الخطوط المائله حسب درجه الميل  </vt:lpstr>
      <vt:lpstr>مسطرة حرف T مزودة مزودة بمنقلة لتحديد الزوايا </vt:lpstr>
      <vt:lpstr>بعض المساطر حرف T</vt:lpstr>
      <vt:lpstr>بعض أنواع ادوات الرسم </vt:lpstr>
      <vt:lpstr>بعض أنواع الاقلام والورق المستعمل في التصميم </vt:lpstr>
      <vt:lpstr>القيام بممارسة على أستخدام ألادوات المستعملة للتصميم من قبل الطلبة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جول يوضح معالم الوضع</dc:title>
  <dc:creator>hp</dc:creator>
  <cp:lastModifiedBy>DR.Ahmed Saker 2o1O</cp:lastModifiedBy>
  <cp:revision>53</cp:revision>
  <dcterms:created xsi:type="dcterms:W3CDTF">2015-10-01T18:35:04Z</dcterms:created>
  <dcterms:modified xsi:type="dcterms:W3CDTF">2020-12-05T18:54:24Z</dcterms:modified>
</cp:coreProperties>
</file>